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8"/>
  </p:notesMasterIdLst>
  <p:sldIdLst>
    <p:sldId id="256" r:id="rId5"/>
    <p:sldId id="266" r:id="rId6"/>
    <p:sldId id="299" r:id="rId7"/>
    <p:sldId id="265" r:id="rId8"/>
    <p:sldId id="258" r:id="rId9"/>
    <p:sldId id="298" r:id="rId10"/>
    <p:sldId id="259" r:id="rId11"/>
    <p:sldId id="296" r:id="rId12"/>
    <p:sldId id="290" r:id="rId13"/>
    <p:sldId id="257" r:id="rId14"/>
    <p:sldId id="295" r:id="rId15"/>
    <p:sldId id="264" r:id="rId16"/>
    <p:sldId id="278" r:id="rId17"/>
    <p:sldId id="291" r:id="rId18"/>
    <p:sldId id="300" r:id="rId19"/>
    <p:sldId id="302" r:id="rId20"/>
    <p:sldId id="287" r:id="rId21"/>
    <p:sldId id="263" r:id="rId22"/>
    <p:sldId id="293" r:id="rId23"/>
    <p:sldId id="294" r:id="rId24"/>
    <p:sldId id="292" r:id="rId25"/>
    <p:sldId id="297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A9BC96-2849-42E3-85EA-3C35676DB8A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D425910-C931-41CC-BDCF-F3F19BBA6EA7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110004020202020204"/>
            </a:rPr>
            <a:t>Economic development teams site the project</a:t>
          </a:r>
          <a:endParaRPr lang="en-US" dirty="0"/>
        </a:p>
      </dgm:t>
    </dgm:pt>
    <dgm:pt modelId="{70F69C72-06EC-4553-9B4F-E9FC140169CF}" type="parTrans" cxnId="{22A8DFBA-C726-4657-B44A-549939FC0C40}">
      <dgm:prSet/>
      <dgm:spPr/>
    </dgm:pt>
    <dgm:pt modelId="{1AEB3A56-1EA1-4F1C-A879-53B4EE574354}" type="sibTrans" cxnId="{22A8DFBA-C726-4657-B44A-549939FC0C40}">
      <dgm:prSet/>
      <dgm:spPr/>
    </dgm:pt>
    <dgm:pt modelId="{6BB47145-C437-435C-9ABE-0A27696D1A44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110004020202020204"/>
            </a:rPr>
            <a:t>Municipality approached to evaluate land, </a:t>
          </a:r>
          <a:r>
            <a:rPr lang="en-US">
              <a:latin typeface="Aptos Display" panose="02110004020202020204"/>
            </a:rPr>
            <a:t>power</a:t>
          </a:r>
          <a:r>
            <a:rPr lang="en-US" dirty="0">
              <a:latin typeface="Aptos Display" panose="02110004020202020204"/>
            </a:rPr>
            <a:t>, and water use</a:t>
          </a:r>
        </a:p>
      </dgm:t>
    </dgm:pt>
    <dgm:pt modelId="{F5E6C53B-DE9B-469B-AF3D-C3BDBEB9B362}" type="parTrans" cxnId="{17DF3865-D341-4D10-8EA3-FB403714F995}">
      <dgm:prSet/>
      <dgm:spPr/>
    </dgm:pt>
    <dgm:pt modelId="{76B21003-80FF-468D-A2E9-4DD42B9B8F46}" type="sibTrans" cxnId="{17DF3865-D341-4D10-8EA3-FB403714F995}">
      <dgm:prSet/>
      <dgm:spPr/>
    </dgm:pt>
    <dgm:pt modelId="{DD6F28F4-FC2A-4CE1-B757-A34F3AFDD9AA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110004020202020204"/>
            </a:rPr>
            <a:t>Concerns raised by public, legislators, water managers</a:t>
          </a:r>
          <a:endParaRPr lang="en-US" dirty="0"/>
        </a:p>
      </dgm:t>
    </dgm:pt>
    <dgm:pt modelId="{77AAD05E-FDD5-4A97-BEEA-EAB011EA23C3}" type="parTrans" cxnId="{B0740262-424C-42FE-ABAF-DDEFD1413593}">
      <dgm:prSet/>
      <dgm:spPr/>
    </dgm:pt>
    <dgm:pt modelId="{37D196DF-A0B0-433F-BDB7-2093FE368E69}" type="sibTrans" cxnId="{B0740262-424C-42FE-ABAF-DDEFD1413593}">
      <dgm:prSet/>
      <dgm:spPr/>
    </dgm:pt>
    <dgm:pt modelId="{48C4C1E6-0B8F-4DA2-AFE9-3745681E6BDD}">
      <dgm:prSet phldr="0"/>
      <dgm:spPr/>
      <dgm:t>
        <a:bodyPr/>
        <a:lstStyle/>
        <a:p>
          <a:pPr rtl="0"/>
          <a:r>
            <a:rPr lang="en-US" dirty="0">
              <a:latin typeface="Aptos Display" panose="02110004020202020204"/>
            </a:rPr>
            <a:t>Agreements are reached: public</a:t>
          </a:r>
          <a:endParaRPr lang="en-US" dirty="0"/>
        </a:p>
      </dgm:t>
    </dgm:pt>
    <dgm:pt modelId="{235E0E43-7EEC-41C0-92B6-99759861F435}" type="parTrans" cxnId="{22DFBE77-0605-41C1-B2AF-5012E1CF0DDF}">
      <dgm:prSet/>
      <dgm:spPr/>
    </dgm:pt>
    <dgm:pt modelId="{19412079-C77B-4B53-8351-E965678A89B3}" type="sibTrans" cxnId="{22DFBE77-0605-41C1-B2AF-5012E1CF0DDF}">
      <dgm:prSet/>
      <dgm:spPr/>
    </dgm:pt>
    <dgm:pt modelId="{1B8566D5-2400-4AAF-A552-AC8B9B5AA204}" type="pres">
      <dgm:prSet presAssocID="{D8A9BC96-2849-42E3-85EA-3C35676DB8AE}" presName="Name0" presStyleCnt="0">
        <dgm:presLayoutVars>
          <dgm:dir/>
          <dgm:animLvl val="lvl"/>
          <dgm:resizeHandles val="exact"/>
        </dgm:presLayoutVars>
      </dgm:prSet>
      <dgm:spPr/>
    </dgm:pt>
    <dgm:pt modelId="{4062CA33-8749-4EEA-A2A0-F194D862DF39}" type="pres">
      <dgm:prSet presAssocID="{DD425910-C931-41CC-BDCF-F3F19BBA6EA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5CB6884-5241-45D5-AA8A-595A61869C01}" type="pres">
      <dgm:prSet presAssocID="{1AEB3A56-1EA1-4F1C-A879-53B4EE574354}" presName="parTxOnlySpace" presStyleCnt="0"/>
      <dgm:spPr/>
    </dgm:pt>
    <dgm:pt modelId="{958E7674-6FB4-41A6-ADB5-3BEAF13CDF8A}" type="pres">
      <dgm:prSet presAssocID="{6BB47145-C437-435C-9ABE-0A27696D1A4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1517230-2764-4EBD-B62F-9EE57B98790A}" type="pres">
      <dgm:prSet presAssocID="{76B21003-80FF-468D-A2E9-4DD42B9B8F46}" presName="parTxOnlySpace" presStyleCnt="0"/>
      <dgm:spPr/>
    </dgm:pt>
    <dgm:pt modelId="{EE563B3C-0DB7-44E7-83A5-58D61716B507}" type="pres">
      <dgm:prSet presAssocID="{48C4C1E6-0B8F-4DA2-AFE9-3745681E6BD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561FA07-0322-404C-90A1-4454163D8CED}" type="pres">
      <dgm:prSet presAssocID="{19412079-C77B-4B53-8351-E965678A89B3}" presName="parTxOnlySpace" presStyleCnt="0"/>
      <dgm:spPr/>
    </dgm:pt>
    <dgm:pt modelId="{CBB62BBC-2899-414A-A771-004691C44677}" type="pres">
      <dgm:prSet presAssocID="{DD6F28F4-FC2A-4CE1-B757-A34F3AFDD9A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5084010-9B0C-4FED-B898-790C160DB17C}" type="presOf" srcId="{DD6F28F4-FC2A-4CE1-B757-A34F3AFDD9AA}" destId="{CBB62BBC-2899-414A-A771-004691C44677}" srcOrd="0" destOrd="0" presId="urn:microsoft.com/office/officeart/2005/8/layout/chevron1"/>
    <dgm:cxn modelId="{B0740262-424C-42FE-ABAF-DDEFD1413593}" srcId="{D8A9BC96-2849-42E3-85EA-3C35676DB8AE}" destId="{DD6F28F4-FC2A-4CE1-B757-A34F3AFDD9AA}" srcOrd="3" destOrd="0" parTransId="{77AAD05E-FDD5-4A97-BEEA-EAB011EA23C3}" sibTransId="{37D196DF-A0B0-433F-BDB7-2093FE368E69}"/>
    <dgm:cxn modelId="{17DF3865-D341-4D10-8EA3-FB403714F995}" srcId="{D8A9BC96-2849-42E3-85EA-3C35676DB8AE}" destId="{6BB47145-C437-435C-9ABE-0A27696D1A44}" srcOrd="1" destOrd="0" parTransId="{F5E6C53B-DE9B-469B-AF3D-C3BDBEB9B362}" sibTransId="{76B21003-80FF-468D-A2E9-4DD42B9B8F46}"/>
    <dgm:cxn modelId="{49628D6C-ABDD-4269-902D-E0DCC75FE2CD}" type="presOf" srcId="{48C4C1E6-0B8F-4DA2-AFE9-3745681E6BDD}" destId="{EE563B3C-0DB7-44E7-83A5-58D61716B507}" srcOrd="0" destOrd="0" presId="urn:microsoft.com/office/officeart/2005/8/layout/chevron1"/>
    <dgm:cxn modelId="{397A3C6F-1D19-4233-84FF-0982F8C93FDD}" type="presOf" srcId="{6BB47145-C437-435C-9ABE-0A27696D1A44}" destId="{958E7674-6FB4-41A6-ADB5-3BEAF13CDF8A}" srcOrd="0" destOrd="0" presId="urn:microsoft.com/office/officeart/2005/8/layout/chevron1"/>
    <dgm:cxn modelId="{22DFBE77-0605-41C1-B2AF-5012E1CF0DDF}" srcId="{D8A9BC96-2849-42E3-85EA-3C35676DB8AE}" destId="{48C4C1E6-0B8F-4DA2-AFE9-3745681E6BDD}" srcOrd="2" destOrd="0" parTransId="{235E0E43-7EEC-41C0-92B6-99759861F435}" sibTransId="{19412079-C77B-4B53-8351-E965678A89B3}"/>
    <dgm:cxn modelId="{15BDCA90-A3F3-4DB7-B1A7-1C106EE5D6AC}" type="presOf" srcId="{D8A9BC96-2849-42E3-85EA-3C35676DB8AE}" destId="{1B8566D5-2400-4AAF-A552-AC8B9B5AA204}" srcOrd="0" destOrd="0" presId="urn:microsoft.com/office/officeart/2005/8/layout/chevron1"/>
    <dgm:cxn modelId="{22A8DFBA-C726-4657-B44A-549939FC0C40}" srcId="{D8A9BC96-2849-42E3-85EA-3C35676DB8AE}" destId="{DD425910-C931-41CC-BDCF-F3F19BBA6EA7}" srcOrd="0" destOrd="0" parTransId="{70F69C72-06EC-4553-9B4F-E9FC140169CF}" sibTransId="{1AEB3A56-1EA1-4F1C-A879-53B4EE574354}"/>
    <dgm:cxn modelId="{188F8BF5-4BEC-4947-860F-FBF76DA0BA91}" type="presOf" srcId="{DD425910-C931-41CC-BDCF-F3F19BBA6EA7}" destId="{4062CA33-8749-4EEA-A2A0-F194D862DF39}" srcOrd="0" destOrd="0" presId="urn:microsoft.com/office/officeart/2005/8/layout/chevron1"/>
    <dgm:cxn modelId="{54F3A4FA-2832-4695-B2C1-11DC12B84320}" type="presParOf" srcId="{1B8566D5-2400-4AAF-A552-AC8B9B5AA204}" destId="{4062CA33-8749-4EEA-A2A0-F194D862DF39}" srcOrd="0" destOrd="0" presId="urn:microsoft.com/office/officeart/2005/8/layout/chevron1"/>
    <dgm:cxn modelId="{EB4A9C00-918E-4D28-952B-E044A2C9945D}" type="presParOf" srcId="{1B8566D5-2400-4AAF-A552-AC8B9B5AA204}" destId="{B5CB6884-5241-45D5-AA8A-595A61869C01}" srcOrd="1" destOrd="0" presId="urn:microsoft.com/office/officeart/2005/8/layout/chevron1"/>
    <dgm:cxn modelId="{D15699E7-C27B-4B3A-9723-D5D27AA6CD22}" type="presParOf" srcId="{1B8566D5-2400-4AAF-A552-AC8B9B5AA204}" destId="{958E7674-6FB4-41A6-ADB5-3BEAF13CDF8A}" srcOrd="2" destOrd="0" presId="urn:microsoft.com/office/officeart/2005/8/layout/chevron1"/>
    <dgm:cxn modelId="{6685E939-0B5E-42DE-831C-1B09A30F8541}" type="presParOf" srcId="{1B8566D5-2400-4AAF-A552-AC8B9B5AA204}" destId="{91517230-2764-4EBD-B62F-9EE57B98790A}" srcOrd="3" destOrd="0" presId="urn:microsoft.com/office/officeart/2005/8/layout/chevron1"/>
    <dgm:cxn modelId="{80A3A0DD-87D3-4C25-8E68-A0757708472A}" type="presParOf" srcId="{1B8566D5-2400-4AAF-A552-AC8B9B5AA204}" destId="{EE563B3C-0DB7-44E7-83A5-58D61716B507}" srcOrd="4" destOrd="0" presId="urn:microsoft.com/office/officeart/2005/8/layout/chevron1"/>
    <dgm:cxn modelId="{AAA07048-1904-499C-A512-B867608EAD1A}" type="presParOf" srcId="{1B8566D5-2400-4AAF-A552-AC8B9B5AA204}" destId="{8561FA07-0322-404C-90A1-4454163D8CED}" srcOrd="5" destOrd="0" presId="urn:microsoft.com/office/officeart/2005/8/layout/chevron1"/>
    <dgm:cxn modelId="{A2A551F6-7170-4658-8AE9-EC93EC930462}" type="presParOf" srcId="{1B8566D5-2400-4AAF-A552-AC8B9B5AA204}" destId="{CBB62BBC-2899-414A-A771-004691C4467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2CA33-8749-4EEA-A2A0-F194D862DF39}">
      <dsp:nvSpPr>
        <dsp:cNvPr id="0" name=""/>
        <dsp:cNvSpPr/>
      </dsp:nvSpPr>
      <dsp:spPr>
        <a:xfrm>
          <a:off x="5405" y="3932677"/>
          <a:ext cx="3146335" cy="12585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ptos Display" panose="02110004020202020204"/>
            </a:rPr>
            <a:t>Economic development teams site the project</a:t>
          </a:r>
          <a:endParaRPr lang="en-US" sz="1700" kern="1200" dirty="0"/>
        </a:p>
      </dsp:txBody>
      <dsp:txXfrm>
        <a:off x="634672" y="3932677"/>
        <a:ext cx="1887801" cy="1258534"/>
      </dsp:txXfrm>
    </dsp:sp>
    <dsp:sp modelId="{958E7674-6FB4-41A6-ADB5-3BEAF13CDF8A}">
      <dsp:nvSpPr>
        <dsp:cNvPr id="0" name=""/>
        <dsp:cNvSpPr/>
      </dsp:nvSpPr>
      <dsp:spPr>
        <a:xfrm>
          <a:off x="2837106" y="3932677"/>
          <a:ext cx="3146335" cy="12585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ptos Display" panose="02110004020202020204"/>
            </a:rPr>
            <a:t>Municipality approached to evaluate land, </a:t>
          </a:r>
          <a:r>
            <a:rPr lang="en-US" sz="1700" kern="1200">
              <a:latin typeface="Aptos Display" panose="02110004020202020204"/>
            </a:rPr>
            <a:t>power</a:t>
          </a:r>
          <a:r>
            <a:rPr lang="en-US" sz="1700" kern="1200" dirty="0">
              <a:latin typeface="Aptos Display" panose="02110004020202020204"/>
            </a:rPr>
            <a:t>, and water use</a:t>
          </a:r>
        </a:p>
      </dsp:txBody>
      <dsp:txXfrm>
        <a:off x="3466373" y="3932677"/>
        <a:ext cx="1887801" cy="1258534"/>
      </dsp:txXfrm>
    </dsp:sp>
    <dsp:sp modelId="{EE563B3C-0DB7-44E7-83A5-58D61716B507}">
      <dsp:nvSpPr>
        <dsp:cNvPr id="0" name=""/>
        <dsp:cNvSpPr/>
      </dsp:nvSpPr>
      <dsp:spPr>
        <a:xfrm>
          <a:off x="5668808" y="3932677"/>
          <a:ext cx="3146335" cy="12585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ptos Display" panose="02110004020202020204"/>
            </a:rPr>
            <a:t>Agreements are reached: public</a:t>
          </a:r>
          <a:endParaRPr lang="en-US" sz="1700" kern="1200" dirty="0"/>
        </a:p>
      </dsp:txBody>
      <dsp:txXfrm>
        <a:off x="6298075" y="3932677"/>
        <a:ext cx="1887801" cy="1258534"/>
      </dsp:txXfrm>
    </dsp:sp>
    <dsp:sp modelId="{CBB62BBC-2899-414A-A771-004691C44677}">
      <dsp:nvSpPr>
        <dsp:cNvPr id="0" name=""/>
        <dsp:cNvSpPr/>
      </dsp:nvSpPr>
      <dsp:spPr>
        <a:xfrm>
          <a:off x="8500509" y="3932677"/>
          <a:ext cx="3146335" cy="12585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ptos Display" panose="02110004020202020204"/>
            </a:rPr>
            <a:t>Concerns raised by public, legislators, water managers</a:t>
          </a:r>
          <a:endParaRPr lang="en-US" sz="1700" kern="1200" dirty="0"/>
        </a:p>
      </dsp:txBody>
      <dsp:txXfrm>
        <a:off x="9129776" y="3932677"/>
        <a:ext cx="1887801" cy="1258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34BD9-850A-4B19-AA99-AC099CC54ABD}" type="datetimeFigureOut"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30C1D-5047-42BA-9073-F9C5093187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0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5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5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2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3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5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4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6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4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3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2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4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6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rginia.app.box.com/s/6s01i0fgmv2ipl02dflc3zzrfx99g596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freshwater.org/wp-content/uploads/2025/06/Data-Centers-and-Water-Use_Freshwater.pdf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Hvolzer@greatlakes.or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sets.joycefdn.org/content/uploads/Joao-Pedro-Ferreira-UVA_Data-Centers-webinar_Nov-2025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anwisconsin.org/wp-content/uploads/2025/11/20251103_DateCenterOffsiteWaterUseAnalysis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5507" y="2146207"/>
            <a:ext cx="9295255" cy="2561954"/>
          </a:xfrm>
        </p:spPr>
        <p:txBody>
          <a:bodyPr>
            <a:normAutofit fontScale="90000"/>
          </a:bodyPr>
          <a:lstStyle/>
          <a:p>
            <a:r>
              <a:rPr lang="en-US" sz="5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 Finite Resource: Managing the Growing Water Needs of Data Centers, Critical Minerals Mining, and Agriculture</a:t>
            </a:r>
            <a:endParaRPr lang="en-US" dirty="0" err="1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874145"/>
            <a:ext cx="10515600" cy="13843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Helena Volzer, Senior Source Water Policy Manager, Alliance for the Great Lakes</a:t>
            </a:r>
          </a:p>
          <a:p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Picture 4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F22BB9CE-F80F-66AB-6024-85DFF1323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54" y="211188"/>
            <a:ext cx="6505575" cy="1638300"/>
          </a:xfrm>
          <a:prstGeom prst="rect">
            <a:avLst/>
          </a:prstGeom>
        </p:spPr>
      </p:pic>
      <p:pic>
        <p:nvPicPr>
          <p:cNvPr id="6" name="Picture 5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6B8F2CDC-11F5-A2FF-FD09-52704C4D5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59729"/>
            <a:ext cx="12192000" cy="18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289AD-D189-A22D-47A7-DAD375E4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56" y="229658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Ohio: Data center energy consumption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3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D9099DA6-FB0C-02B3-5E19-15E203021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4843"/>
            <a:ext cx="12192000" cy="1895856"/>
          </a:xfrm>
          <a:prstGeom prst="rect">
            <a:avLst/>
          </a:prstGeom>
        </p:spPr>
      </p:pic>
      <p:pic>
        <p:nvPicPr>
          <p:cNvPr id="7" name="Content Placeholder 6" descr="A graph of electricity consumption&#10;&#10;AI-generated content may be incorrect.">
            <a:extLst>
              <a:ext uri="{FF2B5EF4-FFF2-40B4-BE49-F238E27FC236}">
                <a16:creationId xmlns:a16="http://schemas.microsoft.com/office/drawing/2014/main" id="{44EF1FE5-76B6-FCC8-84C8-3C5D01CAB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108" y="1421220"/>
            <a:ext cx="5307763" cy="4786766"/>
          </a:xfrm>
          <a:prstGeom prst="rect">
            <a:avLst/>
          </a:prstGeom>
        </p:spPr>
      </p:pic>
      <p:pic>
        <p:nvPicPr>
          <p:cNvPr id="8" name="Picture 7" descr="A white text on a blue background&#10;&#10;AI-generated content may be incorrect.">
            <a:extLst>
              <a:ext uri="{FF2B5EF4-FFF2-40B4-BE49-F238E27FC236}">
                <a16:creationId xmlns:a16="http://schemas.microsoft.com/office/drawing/2014/main" id="{C0F57408-5B2B-AC2F-1FE9-4D1385BF0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987" y="1418743"/>
            <a:ext cx="6356298" cy="342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B3B475-D254-A525-517A-A2DC08E9EB67}"/>
              </a:ext>
            </a:extLst>
          </p:cNvPr>
          <p:cNvSpPr txBox="1"/>
          <p:nvPr/>
        </p:nvSpPr>
        <p:spPr>
          <a:xfrm>
            <a:off x="6880821" y="5151006"/>
            <a:ext cx="42476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Credit: </a:t>
            </a:r>
            <a:r>
              <a:rPr lang="en-US" dirty="0">
                <a:hlinkClick r:id="rId5"/>
              </a:rPr>
              <a:t>UVA Weldon Cooper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5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F1AE2-FA1D-E323-DDF4-D371100F3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A097-2F11-D72D-9B7C-C56BC20D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56" y="22965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9AAE3-AB30-80DA-B706-995E1A391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12" y="1349209"/>
            <a:ext cx="10826044" cy="45601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What is the total water use footprint of a data center? We don't really know.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Unless the data center itself is withdrawing water, registration and consumptive use permit requirements don't apply - no reporting requirements where users hook into municipal water systems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Less than 1/3 are tracking water use – no requirement to do so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Electricity from coal, gas, and nuclear also needs water – and we don't know and can't calculate how much of that water use is driven by data centers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NDAs can obscure how much water a project is proposing to use at the outset 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</p:txBody>
      </p:sp>
      <p:pic>
        <p:nvPicPr>
          <p:cNvPr id="4" name="Picture 3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0730FEF9-E129-47F8-31C6-8103FBA95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4843"/>
            <a:ext cx="12192000" cy="18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72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4E2568-938E-57D4-1945-C31E312A5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Great Lakes – St. Lawrence River Basin Water Resources Compact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12150-BC59-CF24-A2B5-6B736814E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755" y="1205224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Generally prohibits diversions (transfer to another watershed)</a:t>
            </a:r>
          </a:p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Requires states to manage Great Lakes water use within the Basin</a:t>
            </a:r>
          </a:p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Sets water conservation and efficiency goals, objectives, programs</a:t>
            </a:r>
          </a:p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Establishes common water use reporting protocols</a:t>
            </a:r>
          </a:p>
          <a:p>
            <a:pPr marL="0" indent="0">
              <a:buNone/>
            </a:pP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Per the Compact, programs: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 “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need to adjust to new demands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and the potential 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impacts of cumulative effects and climate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"</a:t>
            </a:r>
          </a:p>
          <a:p>
            <a:pPr marL="0" indent="0">
              <a:buNone/>
            </a:pPr>
            <a:endParaRPr lang="en-US" sz="2000"/>
          </a:p>
          <a:p>
            <a:pPr marL="457200" lvl="1" indent="0">
              <a:buNone/>
            </a:pPr>
            <a:endParaRPr lang="en-US" sz="2000"/>
          </a:p>
        </p:txBody>
      </p:sp>
      <p:pic>
        <p:nvPicPr>
          <p:cNvPr id="4" name="Picture 3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0FF407F4-EFD1-4AEB-A7DF-B2BDE8F6C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209"/>
            <a:ext cx="12192000" cy="18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61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C33DF-9A15-077F-D677-36CC4034E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3A59-EB76-0D63-9172-9AD0D218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38629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Development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24578-1637-CE2B-977B-93D942474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92" y="125263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en-US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</p:txBody>
      </p:sp>
      <p:pic>
        <p:nvPicPr>
          <p:cNvPr id="4" name="Picture 3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F71655B1-9B96-853D-7DEB-D6962C468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5418"/>
            <a:ext cx="12192000" cy="1895856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5C5B8D5-A74B-BA0B-D00E-82F687390984}"/>
              </a:ext>
            </a:extLst>
          </p:cNvPr>
          <p:cNvGraphicFramePr/>
          <p:nvPr/>
        </p:nvGraphicFramePr>
        <p:xfrm>
          <a:off x="306917" y="-1622425"/>
          <a:ext cx="11652250" cy="9123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0" name="TextBox 559">
            <a:extLst>
              <a:ext uri="{FF2B5EF4-FFF2-40B4-BE49-F238E27FC236}">
                <a16:creationId xmlns:a16="http://schemas.microsoft.com/office/drawing/2014/main" id="{EAC06114-798B-E887-A31C-9AD5AC173DEF}"/>
              </a:ext>
            </a:extLst>
          </p:cNvPr>
          <p:cNvSpPr txBox="1"/>
          <p:nvPr/>
        </p:nvSpPr>
        <p:spPr>
          <a:xfrm>
            <a:off x="637983" y="3783988"/>
            <a:ext cx="240919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dirty="0">
                <a:solidFill>
                  <a:schemeClr val="tx2"/>
                </a:solidFill>
              </a:rPr>
              <a:t>Water managers and regional planners usually not involved</a:t>
            </a:r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1454A062-C649-55F7-6BA3-F10BC47E36C3}"/>
              </a:ext>
            </a:extLst>
          </p:cNvPr>
          <p:cNvSpPr txBox="1"/>
          <p:nvPr/>
        </p:nvSpPr>
        <p:spPr>
          <a:xfrm>
            <a:off x="3479289" y="3783943"/>
            <a:ext cx="250033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dirty="0">
                <a:solidFill>
                  <a:schemeClr val="tx2"/>
                </a:solidFill>
              </a:rPr>
              <a:t>NDAs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solidFill>
                  <a:schemeClr val="tx2"/>
                </a:solidFill>
              </a:rPr>
              <a:t>Land and power needs first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solidFill>
                  <a:schemeClr val="tx2"/>
                </a:solidFill>
              </a:rPr>
              <a:t>Partners approached with short timeline</a:t>
            </a:r>
          </a:p>
        </p:txBody>
      </p:sp>
      <p:sp>
        <p:nvSpPr>
          <p:cNvPr id="567" name="TextBox 566">
            <a:extLst>
              <a:ext uri="{FF2B5EF4-FFF2-40B4-BE49-F238E27FC236}">
                <a16:creationId xmlns:a16="http://schemas.microsoft.com/office/drawing/2014/main" id="{CA86DCC2-C895-2094-AA4E-295220DD7FEC}"/>
              </a:ext>
            </a:extLst>
          </p:cNvPr>
          <p:cNvSpPr txBox="1"/>
          <p:nvPr/>
        </p:nvSpPr>
        <p:spPr>
          <a:xfrm>
            <a:off x="6528732" y="3923651"/>
            <a:ext cx="207749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dirty="0">
                <a:solidFill>
                  <a:schemeClr val="tx2"/>
                </a:solidFill>
              </a:rPr>
              <a:t>Municipal water supply connection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906109-7484-BE78-FA29-65BB412005A7}"/>
              </a:ext>
            </a:extLst>
          </p:cNvPr>
          <p:cNvSpPr txBox="1"/>
          <p:nvPr/>
        </p:nvSpPr>
        <p:spPr>
          <a:xfrm>
            <a:off x="9551607" y="4382865"/>
            <a:ext cx="141294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Credit: </a:t>
            </a:r>
            <a:r>
              <a:rPr lang="en-US" dirty="0">
                <a:hlinkClick r:id="rId8"/>
              </a:rPr>
              <a:t>Freshwater.org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31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0C42D-33C7-5850-C2D9-07CED654C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DC7D-4DDA-3E37-06CE-E090896DC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43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Environmental and community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FB9F0-A407-A174-B1EB-12C691F71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92" y="145529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Rising electric utility rates; potential for this to occur with water and wastewater as well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Water pressure drops – can stress water mains at peak times, causing breaks and introducing contamination</a:t>
            </a:r>
          </a:p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Noise, air, and light pollution</a:t>
            </a:r>
          </a:p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E-waste – replacing server equipment every 3-5 years</a:t>
            </a:r>
          </a:p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Fire risks; strain on emergency services</a:t>
            </a:r>
          </a:p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Low direct employment, high resource use</a:t>
            </a:r>
          </a:p>
          <a:p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 dirty="0">
              <a:solidFill>
                <a:srgbClr val="163E64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</p:txBody>
      </p:sp>
      <p:pic>
        <p:nvPicPr>
          <p:cNvPr id="4" name="Picture 3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59469479-0C34-7565-41CC-351266D98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4843"/>
            <a:ext cx="12192000" cy="18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90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0C42D-33C7-5850-C2D9-07CED654C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DC7D-4DDA-3E37-06CE-E090896DC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08" y="-1035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Community checklist</a:t>
            </a:r>
          </a:p>
        </p:txBody>
      </p:sp>
      <p:pic>
        <p:nvPicPr>
          <p:cNvPr id="4" name="Picture 3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59469479-0C34-7565-41CC-351266D98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4843"/>
            <a:ext cx="12192000" cy="1895856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DA8F4FB-A9F5-43BB-31B0-55B5207FB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3109" y="1326163"/>
            <a:ext cx="10952355" cy="50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83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16E0F-89E3-FF9D-8D4C-780D9A4E8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1FD1-C59D-96C3-7A70-3D3AB8EA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08" y="-1035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What you can do locally</a:t>
            </a:r>
          </a:p>
        </p:txBody>
      </p:sp>
      <p:pic>
        <p:nvPicPr>
          <p:cNvPr id="4" name="Picture 3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AFA8A6DF-2A01-9702-5AEA-9CDC88C7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4843"/>
            <a:ext cx="12192000" cy="189585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20AB8A-6803-4721-C94E-449B8B140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92" y="125450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Ask for documents - resources for making public records requests</a:t>
            </a:r>
          </a:p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Community Benefit Agreements – checklist  for what to include</a:t>
            </a:r>
          </a:p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Examples: municipal ordinances and zoning; temporary moratoria</a:t>
            </a:r>
          </a:p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Participation in local hearings and meetings on proposals – how to come prepared and responses you may encounter</a:t>
            </a:r>
          </a:p>
          <a:p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 dirty="0">
              <a:solidFill>
                <a:srgbClr val="163E64"/>
              </a:solidFill>
            </a:endParaRPr>
          </a:p>
          <a:p>
            <a:endParaRPr lang="en-US" dirty="0">
              <a:solidFill>
                <a:srgbClr val="163E64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84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B68B1-FE3F-2192-64E5-B00EAA104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EFE9D-5A72-126B-CC78-63451CF2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71" y="-39753"/>
            <a:ext cx="8748273" cy="136398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Why local solutions alone aren't enough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269F0-4655-7E7F-EF56-C72786CB1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058" y="1326793"/>
            <a:ext cx="8298855" cy="460854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Threat to groundwater integrity – convergence of demand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Existing groundwater conflicts</a:t>
            </a:r>
          </a:p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Water/energy nexus</a:t>
            </a:r>
          </a:p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State level economic development corporations may make decisions without local input</a:t>
            </a:r>
          </a:p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Local temporary moratoria or restrictions create a patchwork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Community benefit agreements are one tool</a:t>
            </a:r>
          </a:p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State legislatures may respond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Example: Ohio HB 392 –  severely limits local and state control over data center regulation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Enacted: MT SB 212</a:t>
            </a:r>
          </a:p>
          <a:p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457200" lvl="1" indent="0">
              <a:buNone/>
            </a:pPr>
            <a:endParaRPr lang="en-US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3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5A143AB5-B6B5-7BD5-4A46-73CA3C559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850" y="4947627"/>
            <a:ext cx="12241850" cy="1910098"/>
          </a:xfrm>
          <a:prstGeom prst="rect">
            <a:avLst/>
          </a:prstGeom>
        </p:spPr>
      </p:pic>
      <p:pic>
        <p:nvPicPr>
          <p:cNvPr id="5" name="Picture 4" descr="A diagram of water withdrawals&#10;&#10;AI-generated content may be incorrect.">
            <a:extLst>
              <a:ext uri="{FF2B5EF4-FFF2-40B4-BE49-F238E27FC236}">
                <a16:creationId xmlns:a16="http://schemas.microsoft.com/office/drawing/2014/main" id="{8F48AA9C-4D45-5005-2033-A55F2F4CD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565" y="0"/>
            <a:ext cx="396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07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31A6B-BF50-66A5-5985-BA24985E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82" y="-23168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Policy solutions: state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42E35-A1B2-7FA9-DAFB-8CE19EE8C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20" y="898231"/>
            <a:ext cx="4190945" cy="506386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Planning – regional demand studies – OH, IL, IN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Incorporate as an ongoing part of conservation programs vs. one-off projects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Evaluate ecosystem and environmental needs as part of demand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Economic development agencies and local governments should turn to these studies when siting and incentivizing new projects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</p:txBody>
      </p:sp>
      <p:pic>
        <p:nvPicPr>
          <p:cNvPr id="4" name="Picture 3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98999D82-B22D-AD48-01B1-4FBEE89C8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5418"/>
            <a:ext cx="12192000" cy="1895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AFA88F-43B4-0AE1-602F-987522DE9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150" y="1322518"/>
            <a:ext cx="7826209" cy="49207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F4FDB6-3DEA-26D1-9B6B-6C9728E731E6}"/>
              </a:ext>
            </a:extLst>
          </p:cNvPr>
          <p:cNvSpPr txBox="1"/>
          <p:nvPr/>
        </p:nvSpPr>
        <p:spPr>
          <a:xfrm>
            <a:off x="5357479" y="6345602"/>
            <a:ext cx="38598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Central Ohio Regional Demand Study</a:t>
            </a:r>
          </a:p>
        </p:txBody>
      </p:sp>
    </p:spTree>
    <p:extLst>
      <p:ext uri="{BB962C8B-B14F-4D97-AF65-F5344CB8AC3E}">
        <p14:creationId xmlns:p14="http://schemas.microsoft.com/office/powerpoint/2010/main" val="3983032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64685-6BE9-8803-7BF1-11A27B1BA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2A0C-9F90-13DD-AB75-F1B70551A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79" y="15368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Policy solutions: state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8930D-B755-C32F-2465-DB26C8760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57" y="1478082"/>
            <a:ext cx="11367558" cy="4965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Transparency and accountability – NJ &amp; CA</a:t>
            </a:r>
            <a:endParaRPr lang="en-US">
              <a:solidFill>
                <a:srgbClr val="000000"/>
              </a:solidFill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Disclosure and water use reporting requirements for large water users  -irrespective of municipal supply connection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Community benefit agreements – involve the community in decision making–pushback and moratoria</a:t>
            </a:r>
            <a:endParaRPr lang="en-US">
              <a:solidFill>
                <a:srgbClr val="000000"/>
              </a:solidFill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Tax incentives and abatements – eliminate or connect with water use; OH and MI </a:t>
            </a:r>
          </a:p>
          <a:p>
            <a:pPr>
              <a:buFont typeface="Courier New,monospace" panose="020B0604020202020204" pitchFamily="34" charset="0"/>
              <a:buChar char="o"/>
            </a:pP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Efficiency standards for data centers - CT</a:t>
            </a:r>
            <a:endParaRPr lang="en-US">
              <a:solidFill>
                <a:srgbClr val="000000"/>
              </a:solidFill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Recirculation, co-location with WWTP, use of non-potable water</a:t>
            </a:r>
            <a:endParaRPr lang="en-US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</p:txBody>
      </p:sp>
      <p:pic>
        <p:nvPicPr>
          <p:cNvPr id="4" name="Picture 3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1127987A-6005-46D6-CA32-B924F8D9A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5418"/>
            <a:ext cx="12192000" cy="18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8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FBC93-F08C-1DB8-A617-32194494D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E2221-BD3A-4050-E50E-033356657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96" y="-1333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Three sectors of the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9A7FD-B1AF-606C-7DB3-59AADB811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169" y="125557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Data centers</a:t>
            </a:r>
          </a:p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Critical minerals mining </a:t>
            </a:r>
          </a:p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Agriculture </a:t>
            </a:r>
          </a:p>
          <a:p>
            <a:endParaRPr lang="en-US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/>
          </a:p>
          <a:p>
            <a:endParaRPr lang="en-US"/>
          </a:p>
        </p:txBody>
      </p:sp>
      <p:pic>
        <p:nvPicPr>
          <p:cNvPr id="4" name="Picture 3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080E34ED-4762-DEB6-0D96-7C19DA634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1869"/>
            <a:ext cx="12192000" cy="1895856"/>
          </a:xfrm>
          <a:prstGeom prst="rect">
            <a:avLst/>
          </a:prstGeom>
        </p:spPr>
      </p:pic>
      <p:pic>
        <p:nvPicPr>
          <p:cNvPr id="5" name="Picture 4" descr="A blue cover with text and images of plants and a map&#10;&#10;AI-generated content may be incorrect.">
            <a:extLst>
              <a:ext uri="{FF2B5EF4-FFF2-40B4-BE49-F238E27FC236}">
                <a16:creationId xmlns:a16="http://schemas.microsoft.com/office/drawing/2014/main" id="{435AE2B5-8472-A5F6-46AD-BDA584DC4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415" y="327588"/>
            <a:ext cx="4762925" cy="62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59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12C7B-9E80-713A-F355-38C12808B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683EC-B410-04D0-A924-830755F7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71" y="-171718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Ohio Activity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A8F65-19E9-CE38-BB5D-11960A2A5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838" y="944570"/>
            <a:ext cx="10643267" cy="49651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rgbClr val="163E64"/>
                </a:solidFill>
              </a:rPr>
              <a:t>OEPA General NPDES permit for data centers; 7500 comments</a:t>
            </a:r>
          </a:p>
          <a:p>
            <a:r>
              <a:rPr lang="en-US" dirty="0">
                <a:solidFill>
                  <a:srgbClr val="163E64"/>
                </a:solidFill>
              </a:rPr>
              <a:t>HB 96 (main operating budget) - sales and use tax incentive repeal – veto override</a:t>
            </a:r>
          </a:p>
          <a:p>
            <a:r>
              <a:rPr lang="en-US" dirty="0">
                <a:solidFill>
                  <a:srgbClr val="163E64"/>
                </a:solidFill>
              </a:rPr>
              <a:t>HB 646 – Data Center Study Commission – likely enacted by end of the  month </a:t>
            </a:r>
          </a:p>
          <a:p>
            <a:r>
              <a:rPr lang="en-US" dirty="0">
                <a:solidFill>
                  <a:srgbClr val="163E64"/>
                </a:solidFill>
              </a:rPr>
              <a:t>HB 695 – prohibit all NDAs (2 Rs)</a:t>
            </a:r>
          </a:p>
          <a:p>
            <a:r>
              <a:rPr lang="en-US" dirty="0">
                <a:solidFill>
                  <a:srgbClr val="163E64"/>
                </a:solidFill>
              </a:rPr>
              <a:t>HB 710 – prohibit public support, limit data center construction (2 Rs)</a:t>
            </a:r>
          </a:p>
          <a:p>
            <a:r>
              <a:rPr lang="en-US" dirty="0">
                <a:solidFill>
                  <a:srgbClr val="163E64"/>
                </a:solidFill>
              </a:rPr>
              <a:t>Suite of D bills including: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163E64"/>
                </a:solidFill>
              </a:rPr>
              <a:t>Includes one requiring water use reporting and prohibiting consumptive use &gt; 5 MGD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163E64"/>
                </a:solidFill>
              </a:rPr>
              <a:t> Bills that reaffirm home rule</a:t>
            </a:r>
          </a:p>
          <a:p>
            <a:pPr marL="457200" lvl="1" indent="0">
              <a:buNone/>
            </a:pPr>
            <a:endParaRPr lang="en-US" dirty="0">
              <a:solidFill>
                <a:srgbClr val="163E64"/>
              </a:solidFill>
            </a:endParaRPr>
          </a:p>
          <a:p>
            <a:endParaRPr lang="en-US" dirty="0">
              <a:solidFill>
                <a:srgbClr val="163E64"/>
              </a:solidFill>
            </a:endParaRPr>
          </a:p>
          <a:p>
            <a:endParaRPr lang="en-US" dirty="0">
              <a:solidFill>
                <a:srgbClr val="163E64"/>
              </a:solidFill>
            </a:endParaRPr>
          </a:p>
          <a:p>
            <a:endParaRPr lang="en-US" dirty="0">
              <a:solidFill>
                <a:srgbClr val="163E64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163E64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</p:txBody>
      </p:sp>
      <p:pic>
        <p:nvPicPr>
          <p:cNvPr id="4" name="Picture 3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8AE5404E-C6D3-8D82-A582-9AA4F5496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5418"/>
            <a:ext cx="12192000" cy="18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92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3B818-145E-5966-9E4C-20E56382A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0705C-3F8C-4751-0A45-9686558A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What the Alliance is working on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7EDD2-3B78-A650-B441-DB7ADA697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83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Leading a convening of partners</a:t>
            </a:r>
          </a:p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Playbook for communities facing large water use proposals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Educating lawmakers across the region 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Meetings and working groups we participate in: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WateReuse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Association (Ohio chapter)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Michigan Water Use Advisory Council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Great Lakes Compact Council and Regional Body meetings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</p:txBody>
      </p:sp>
      <p:pic>
        <p:nvPicPr>
          <p:cNvPr id="4" name="Picture 3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56AB5687-7A0E-261F-C9EC-CACF8F025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5418"/>
            <a:ext cx="12192000" cy="18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39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78409-320C-16E7-8CDA-60FBF5B2A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8178-A818-A948-846F-096F4676D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What you can do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C27B6-7976-35F7-0A5F-1E505F739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83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Subscribe to our newsletter at </a:t>
            </a: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greatlakes.org - action alerts and our activities across the region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Share the playbook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 for communities facing large water use proposals</a:t>
            </a:r>
          </a:p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Educate local and state elected officials regarding the importance of proper surface and groundwater management</a:t>
            </a:r>
          </a:p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Submit testimony for hearings on data center legislation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Keep in touch!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Hvolzer@greatlakes.org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  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solidFill>
                <a:srgbClr val="163E64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</p:txBody>
      </p:sp>
      <p:pic>
        <p:nvPicPr>
          <p:cNvPr id="4" name="Picture 3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DC05393F-80FF-2214-CA07-7129921BB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5418"/>
            <a:ext cx="12192000" cy="18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56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2C0D7-7A67-A0D1-3616-7A7D26BCD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A4FF9-0FA9-7161-B1FF-2182ACD53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F09D-848D-242E-F3FF-31CDA1078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83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To learn more about the Alliance, the increasing demand for water in the Great Lakes region, and these policy solutions, visit:</a:t>
            </a:r>
          </a:p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Greatlakes.org/</a:t>
            </a: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wateruse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  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Report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Factsheet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Webinar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Playbook </a:t>
            </a:r>
          </a:p>
          <a:p>
            <a:pPr marL="457200" lvl="1" indent="0">
              <a:buNone/>
            </a:pP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</p:txBody>
      </p:sp>
      <p:pic>
        <p:nvPicPr>
          <p:cNvPr id="4" name="Picture 3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30C44FF3-F50B-28DB-2836-AE59F6EA9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5418"/>
            <a:ext cx="12192000" cy="18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4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2B1C5-992B-21B9-2F52-A65B7E87E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91D9F-7207-22A2-6CF0-D4F03F51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96" y="-1333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Regional Playbook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2BDFD-1B8A-F099-6CEF-E14F32576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169" y="1277043"/>
            <a:ext cx="6007995" cy="43298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  <a:latin typeface="Aptos"/>
              </a:rPr>
              <a:t>Follow up to our August 2025 report</a:t>
            </a:r>
            <a:endParaRPr lang="en-US">
              <a:solidFill>
                <a:srgbClr val="000000"/>
              </a:solidFill>
              <a:latin typeface="Aptos"/>
            </a:endParaRPr>
          </a:p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  <a:latin typeface="Aptos"/>
              </a:rPr>
              <a:t>Met with CBOs, state advocates</a:t>
            </a:r>
            <a:endParaRPr lang="en-US">
              <a:solidFill>
                <a:srgbClr val="000000"/>
              </a:solidFill>
              <a:latin typeface="Aptos"/>
            </a:endParaRPr>
          </a:p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  <a:latin typeface="Aptos"/>
              </a:rPr>
              <a:t>Interconnected freshwater system</a:t>
            </a:r>
            <a:endParaRPr lang="en-US">
              <a:solidFill>
                <a:srgbClr val="000000"/>
              </a:solidFill>
              <a:latin typeface="Aptos"/>
            </a:endParaRPr>
          </a:p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ptos"/>
              </a:rPr>
              <a:t>Cumulative effects; need for both </a:t>
            </a: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  <a:latin typeface="Aptos"/>
              </a:rPr>
              <a:t>a state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ptos"/>
              </a:rPr>
              <a:t> and regional approach</a:t>
            </a:r>
          </a:p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  <a:latin typeface="Aptos"/>
              </a:rPr>
              <a:t>Speed </a:t>
            </a: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3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F4A19CB7-D5D6-2BCB-D12C-29C5E7CC5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1869"/>
            <a:ext cx="12192000" cy="1895856"/>
          </a:xfrm>
          <a:prstGeom prst="rect">
            <a:avLst/>
          </a:prstGeom>
        </p:spPr>
      </p:pic>
      <p:pic>
        <p:nvPicPr>
          <p:cNvPr id="5" name="Picture 4" descr="A blue cover with text and images of plants and a map&#10;&#10;AI-generated content may be incorrect.">
            <a:extLst>
              <a:ext uri="{FF2B5EF4-FFF2-40B4-BE49-F238E27FC236}">
                <a16:creationId xmlns:a16="http://schemas.microsoft.com/office/drawing/2014/main" id="{C2BF31D1-CD62-C344-76B7-EB5CC34FC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415" y="327588"/>
            <a:ext cx="4762925" cy="62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10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99695A-A70F-5864-A1F0-C23C9E8AAE58}"/>
              </a:ext>
            </a:extLst>
          </p:cNvPr>
          <p:cNvSpPr txBox="1"/>
          <p:nvPr/>
        </p:nvSpPr>
        <p:spPr>
          <a:xfrm>
            <a:off x="219790" y="4694104"/>
            <a:ext cx="141294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Source:</a:t>
            </a:r>
          </a:p>
          <a:p>
            <a:r>
              <a:rPr lang="en-US" dirty="0"/>
              <a:t>Datacentermap.com </a:t>
            </a:r>
          </a:p>
          <a:p>
            <a:r>
              <a:rPr lang="en-US"/>
              <a:t>2/5/26</a:t>
            </a:r>
          </a:p>
        </p:txBody>
      </p:sp>
      <p:pic>
        <p:nvPicPr>
          <p:cNvPr id="6" name="Content Placeholder 5" descr="A map of the united states with blue dots&#10;&#10;AI-generated content may be incorrect.">
            <a:extLst>
              <a:ext uri="{FF2B5EF4-FFF2-40B4-BE49-F238E27FC236}">
                <a16:creationId xmlns:a16="http://schemas.microsoft.com/office/drawing/2014/main" id="{48D058B9-7181-3A02-BEEB-B1E076D53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995" y="276012"/>
            <a:ext cx="9548364" cy="634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7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844C68A3-0039-B973-E388-F5F91EB81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70660"/>
            <a:ext cx="12192000" cy="1895856"/>
          </a:xfrm>
          <a:prstGeom prst="rect">
            <a:avLst/>
          </a:prstGeom>
        </p:spPr>
      </p:pic>
      <p:pic>
        <p:nvPicPr>
          <p:cNvPr id="8" name="Content Placeholder 7" descr="A screenshot of a website&#10;&#10;AI-generated content may be incorrect.">
            <a:extLst>
              <a:ext uri="{FF2B5EF4-FFF2-40B4-BE49-F238E27FC236}">
                <a16:creationId xmlns:a16="http://schemas.microsoft.com/office/drawing/2014/main" id="{73A3BE8B-87A6-3D62-43BD-6D50BE379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63" y="493726"/>
            <a:ext cx="12162891" cy="58625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BA1562-F7DC-41F0-3CB1-2AD1537601FA}"/>
              </a:ext>
            </a:extLst>
          </p:cNvPr>
          <p:cNvSpPr txBox="1"/>
          <p:nvPr/>
        </p:nvSpPr>
        <p:spPr>
          <a:xfrm>
            <a:off x="8178280" y="4970803"/>
            <a:ext cx="42476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Credit: </a:t>
            </a:r>
            <a:r>
              <a:rPr lang="en-US" dirty="0">
                <a:hlinkClick r:id="rId4"/>
              </a:rPr>
              <a:t>UVA Weldon Cooper Center</a:t>
            </a:r>
          </a:p>
        </p:txBody>
      </p:sp>
    </p:spTree>
    <p:extLst>
      <p:ext uri="{BB962C8B-B14F-4D97-AF65-F5344CB8AC3E}">
        <p14:creationId xmlns:p14="http://schemas.microsoft.com/office/powerpoint/2010/main" val="3870165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403F9D-9F0C-9E96-1B2F-F7136D9DF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47C43-6D4A-0268-6710-6300BD48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48" y="-180075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Hyperscale data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0CFE2-33B5-F83E-5C1D-5085FE661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28" y="1003448"/>
            <a:ext cx="6195082" cy="48517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Gen AI, cloud computing, IoT, crypto, and digital services are driving unprecedented demand for data centers</a:t>
            </a:r>
          </a:p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GenAI requires vast data processing capabilities that only hyperscale can handle</a:t>
            </a:r>
          </a:p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Hyperscale: In the Great Lakes region, about 325,000 sq ft, 46 MW  (about the size of one third of Millenium Park in Chicago)</a:t>
            </a:r>
          </a:p>
          <a:p>
            <a:r>
              <a:rPr lang="en-US" sz="2400">
                <a:solidFill>
                  <a:schemeClr val="tx2">
                    <a:lumMod val="90000"/>
                    <a:lumOff val="10000"/>
                  </a:schemeClr>
                </a:solidFill>
              </a:rPr>
              <a:t>Evaporative cooling – 1 to 5 MGD; A data center using 1 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MGD for a year = </a:t>
            </a:r>
            <a:r>
              <a:rPr lang="en-US" sz="24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12,000 Americans</a:t>
            </a:r>
          </a:p>
          <a:p>
            <a:pPr marL="0" indent="0">
              <a:buNone/>
            </a:pPr>
            <a:endParaRPr lang="en-US" sz="2400" i="1" dirty="0"/>
          </a:p>
        </p:txBody>
      </p:sp>
      <p:pic>
        <p:nvPicPr>
          <p:cNvPr id="5" name="Picture 4" descr="Illuminated server room panel">
            <a:extLst>
              <a:ext uri="{FF2B5EF4-FFF2-40B4-BE49-F238E27FC236}">
                <a16:creationId xmlns:a16="http://schemas.microsoft.com/office/drawing/2014/main" id="{80CCB281-4BC7-0A89-C1BF-367CF9BFC6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67" r="30972" b="-3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C2C6A4A8-D332-F7B5-F57A-B2638B983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70660"/>
            <a:ext cx="12192000" cy="18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8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2E945-1503-C1F8-0D7A-1946BB1C3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96" y="-133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Cooling methods data centers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7D325-5C7B-7073-670B-137A2B233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169" y="125557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Evaporative cooling – high consumptive water use but more energy efficient</a:t>
            </a:r>
          </a:p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Liquid immersion and direct to chip – directly immerse equipment </a:t>
            </a:r>
          </a:p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Closed loop – water and coolant delivered to server racks in a closed loop. Lower water use, but energy use can be substantial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Aptos"/>
              <a:cs typeface="Arial"/>
            </a:endParaRPr>
          </a:p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Air cooling – insufficient alone for the </a:t>
            </a: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needs of AI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CE4E97FF-D00A-9153-1046-5DA52859C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1869"/>
            <a:ext cx="12192000" cy="18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2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9C415-03B5-6142-FA53-3A5F068FE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D8CC0-2516-C73A-B979-BD633B475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169" y="125557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ED8A226C-244F-CF59-2036-AF8DB805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1869"/>
            <a:ext cx="12192000" cy="1895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2B501-DE69-439B-C3D9-DFEDEA68E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94" y="0"/>
            <a:ext cx="10843772" cy="6563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6234A1-5E1A-A790-D289-DDAD160FBA08}"/>
              </a:ext>
            </a:extLst>
          </p:cNvPr>
          <p:cNvSpPr txBox="1"/>
          <p:nvPr/>
        </p:nvSpPr>
        <p:spPr>
          <a:xfrm>
            <a:off x="2018117" y="5951860"/>
            <a:ext cx="50347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Credit: Water Environment Federation</a:t>
            </a:r>
          </a:p>
        </p:txBody>
      </p:sp>
    </p:spTree>
    <p:extLst>
      <p:ext uri="{BB962C8B-B14F-4D97-AF65-F5344CB8AC3E}">
        <p14:creationId xmlns:p14="http://schemas.microsoft.com/office/powerpoint/2010/main" val="145443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289AD-D189-A22D-47A7-DAD375E4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56" y="229658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Perspective: indirect water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571B2-E862-4EAC-E86C-FDE65BACE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12" y="1349209"/>
            <a:ext cx="10826044" cy="45601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Indirect water use by a hyperscale data center using closed loop can be substantial</a:t>
            </a:r>
          </a:p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Example: Vantage data center in Port Washington, WI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3.5 GW at full build out (no info on seasonal variation/hourly use)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That varies both by fuel type and cooling method but on average could equate to:</a:t>
            </a:r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Coal – 66 MGD – 1.2 B GPD withdrawn, 26 – 52 MGD consumed</a:t>
            </a:r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Natural Gas – 54 MGD – 1.9 B GPD withdrawn, 14 - 39 MGD consumed</a:t>
            </a:r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Nuclear – 92 MGD – 3.7 B GPD withdrawn, 22 – 56 MGD consumed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Natural gas withdrawal of 54 MGD = 970,000 Wisconsinites – more than 2x every home, business, and manufacturer in Green Bay</a:t>
            </a:r>
          </a:p>
          <a:p>
            <a:endParaRPr lang="en-US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solidFill>
                <a:srgbClr val="163E64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solidFill>
                <a:srgbClr val="163E64"/>
              </a:solidFill>
            </a:endParaRPr>
          </a:p>
          <a:p>
            <a:pPr marL="914400" lvl="2" indent="0">
              <a:buNone/>
            </a:pPr>
            <a:endParaRPr lang="en-US">
              <a:solidFill>
                <a:srgbClr val="163E64"/>
              </a:solidFill>
            </a:endParaRPr>
          </a:p>
          <a:p>
            <a:pPr marL="457200" lvl="1" indent="0">
              <a:buNone/>
            </a:pPr>
            <a:endParaRPr lang="en-US">
              <a:solidFill>
                <a:srgbClr val="000000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D9099DA6-FB0C-02B3-5E19-15E203021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4843"/>
            <a:ext cx="12192000" cy="1895856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59940E95-EF1D-761A-2A2A-3E3E85CDF088}"/>
              </a:ext>
            </a:extLst>
          </p:cNvPr>
          <p:cNvSpPr txBox="1"/>
          <p:nvPr/>
        </p:nvSpPr>
        <p:spPr>
          <a:xfrm>
            <a:off x="10646312" y="3427682"/>
            <a:ext cx="1412941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Credit: </a:t>
            </a:r>
          </a:p>
          <a:p>
            <a:r>
              <a:rPr lang="en-US">
                <a:hlinkClick r:id="rId3"/>
              </a:rPr>
              <a:t>Clean Wisconsin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84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888B90FB45B14CA8D03E12F95E0D1B" ma:contentTypeVersion="19" ma:contentTypeDescription="Create a new document." ma:contentTypeScope="" ma:versionID="ff074011457bdce3c57c7e870d0b637b">
  <xsd:schema xmlns:xsd="http://www.w3.org/2001/XMLSchema" xmlns:xs="http://www.w3.org/2001/XMLSchema" xmlns:p="http://schemas.microsoft.com/office/2006/metadata/properties" xmlns:ns2="2274413a-5d81-408c-b436-5d3221c32905" xmlns:ns3="3d7614ca-96fc-46ca-a774-bf93cff6f43e" targetNamespace="http://schemas.microsoft.com/office/2006/metadata/properties" ma:root="true" ma:fieldsID="f5d87699d3799b7eff55e477477d3435" ns2:_="" ns3:_="">
    <xsd:import namespace="2274413a-5d81-408c-b436-5d3221c32905"/>
    <xsd:import namespace="3d7614ca-96fc-46ca-a774-bf93cff6f4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4413a-5d81-408c-b436-5d3221c329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27bedf1-c465-4bae-83ba-73d2f2736c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614ca-96fc-46ca-a774-bf93cff6f4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0741c6a-2aca-4461-9f84-c4b8d712c1be}" ma:internalName="TaxCatchAll" ma:showField="CatchAllData" ma:web="3d7614ca-96fc-46ca-a774-bf93cff6f4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7614ca-96fc-46ca-a774-bf93cff6f43e" xsi:nil="true"/>
    <lcf76f155ced4ddcb4097134ff3c332f xmlns="2274413a-5d81-408c-b436-5d3221c32905">
      <Terms xmlns="http://schemas.microsoft.com/office/infopath/2007/PartnerControls"/>
    </lcf76f155ced4ddcb4097134ff3c332f>
    <SharedWithUsers xmlns="3d7614ca-96fc-46ca-a774-bf93cff6f43e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669F759-5B63-4B9A-B236-BD019F9419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21CC8F-BB16-49AE-87A3-6BBAE5B986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74413a-5d81-408c-b436-5d3221c32905"/>
    <ds:schemaRef ds:uri="3d7614ca-96fc-46ca-a774-bf93cff6f4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3235D7-C7C8-40B5-8F91-8F5C97DDB5A2}">
  <ds:schemaRefs>
    <ds:schemaRef ds:uri="http://schemas.microsoft.com/office/2006/metadata/properties"/>
    <ds:schemaRef ds:uri="http://schemas.microsoft.com/office/infopath/2007/PartnerControls"/>
    <ds:schemaRef ds:uri="88be490a-3683-4b74-a9bf-4b4a2d7c4178"/>
    <ds:schemaRef ds:uri="5e69efcf-1a2e-4269-9136-f33e8bd50ebb"/>
    <ds:schemaRef ds:uri="3d7614ca-96fc-46ca-a774-bf93cff6f43e"/>
    <ds:schemaRef ds:uri="2274413a-5d81-408c-b436-5d3221c329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9754</TotalTime>
  <Words>1181</Words>
  <Application>Microsoft Office PowerPoint</Application>
  <PresentationFormat>Widescreen</PresentationFormat>
  <Paragraphs>175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Courier New</vt:lpstr>
      <vt:lpstr>Courier New,monospace</vt:lpstr>
      <vt:lpstr>Wingdings</vt:lpstr>
      <vt:lpstr>Wingdings,Sans-Serif</vt:lpstr>
      <vt:lpstr>Office Theme</vt:lpstr>
      <vt:lpstr>A Finite Resource: Managing the Growing Water Needs of Data Centers, Critical Minerals Mining, and Agriculture</vt:lpstr>
      <vt:lpstr>Three sectors of the report</vt:lpstr>
      <vt:lpstr>Regional Playbook</vt:lpstr>
      <vt:lpstr>PowerPoint Presentation</vt:lpstr>
      <vt:lpstr>PowerPoint Presentation</vt:lpstr>
      <vt:lpstr>Hyperscale data centers</vt:lpstr>
      <vt:lpstr>Cooling methods data centers use</vt:lpstr>
      <vt:lpstr>PowerPoint Presentation</vt:lpstr>
      <vt:lpstr>Perspective: indirect water use</vt:lpstr>
      <vt:lpstr>Ohio: Data center energy consumption</vt:lpstr>
      <vt:lpstr>Gaps</vt:lpstr>
      <vt:lpstr>Great Lakes – St. Lawrence River Basin Water Resources Compact</vt:lpstr>
      <vt:lpstr>Development process</vt:lpstr>
      <vt:lpstr>Environmental and community impacts</vt:lpstr>
      <vt:lpstr>Community checklist</vt:lpstr>
      <vt:lpstr>What you can do locally</vt:lpstr>
      <vt:lpstr>Why local solutions alone aren't enough</vt:lpstr>
      <vt:lpstr>Policy solutions: state </vt:lpstr>
      <vt:lpstr>Policy solutions: state </vt:lpstr>
      <vt:lpstr>Ohio Activity</vt:lpstr>
      <vt:lpstr>What the Alliance is working on</vt:lpstr>
      <vt:lpstr>What you can do</vt:lpstr>
      <vt:lpstr>Learn 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Patricia Donnellan</dc:creator>
  <cp:lastModifiedBy>Patricia Donnellan</cp:lastModifiedBy>
  <cp:revision>1090</cp:revision>
  <dcterms:created xsi:type="dcterms:W3CDTF">2025-04-24T20:17:55Z</dcterms:created>
  <dcterms:modified xsi:type="dcterms:W3CDTF">2026-03-26T18:10:24Z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0x01010038888B90FB45B14CA8D03E12F95E0D1B</vt:lpwstr>
  </property>
  <property fmtid="{D5CDD505-2E9C-101B-9397-08002B2CF9AE}" pid="3" name="Order">
    <vt:r8>444100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  <property fmtid="{D5CDD505-2E9C-101B-9397-08002B2CF9AE}" pid="8" name="MSIP_Label_defa4170-0d19-0005-0001-bc88714345d2_Enabled">
    <vt:lpwstr>true</vt:lpwstr>
  </property>
  <property fmtid="{D5CDD505-2E9C-101B-9397-08002B2CF9AE}" pid="9" name="MSIP_Label_defa4170-0d19-0005-0001-bc88714345d2_SetDate">
    <vt:lpwstr>2026-03-26T17:48:22Z</vt:lpwstr>
  </property>
  <property fmtid="{D5CDD505-2E9C-101B-9397-08002B2CF9AE}" pid="10" name="MSIP_Label_defa4170-0d19-0005-0001-bc88714345d2_Method">
    <vt:lpwstr>Standard</vt:lpwstr>
  </property>
  <property fmtid="{D5CDD505-2E9C-101B-9397-08002B2CF9AE}" pid="11" name="MSIP_Label_defa4170-0d19-0005-0001-bc88714345d2_Name">
    <vt:lpwstr>defa4170-0d19-0005-0001-bc88714345d2</vt:lpwstr>
  </property>
  <property fmtid="{D5CDD505-2E9C-101B-9397-08002B2CF9AE}" pid="12" name="MSIP_Label_defa4170-0d19-0005-0001-bc88714345d2_SiteId">
    <vt:lpwstr>a5f07af1-f5f7-42c0-a7ef-e770b22e5e76</vt:lpwstr>
  </property>
  <property fmtid="{D5CDD505-2E9C-101B-9397-08002B2CF9AE}" pid="13" name="MSIP_Label_defa4170-0d19-0005-0001-bc88714345d2_ActionId">
    <vt:lpwstr>a1232ebc-01b7-459d-8fa9-434588c628d2</vt:lpwstr>
  </property>
  <property fmtid="{D5CDD505-2E9C-101B-9397-08002B2CF9AE}" pid="14" name="MSIP_Label_defa4170-0d19-0005-0001-bc88714345d2_ContentBits">
    <vt:lpwstr>0</vt:lpwstr>
  </property>
  <property fmtid="{D5CDD505-2E9C-101B-9397-08002B2CF9AE}" pid="15" name="MSIP_Label_defa4170-0d19-0005-0001-bc88714345d2_Tag">
    <vt:lpwstr>10, 3, 0, 1</vt:lpwstr>
  </property>
</Properties>
</file>